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Nunito"/>
      <p:regular r:id="rId21"/>
      <p:bold r:id="rId22"/>
      <p:italic r:id="rId23"/>
      <p:boldItalic r:id="rId24"/>
    </p:embeddedFont>
    <p:embeddedFont>
      <p:font typeface="Maven Pro"/>
      <p:regular r:id="rId25"/>
      <p:bold r:id="rId26"/>
    </p:embeddedFont>
    <p:embeddedFont>
      <p:font typeface="Gill Sans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avenPro-bold.fntdata"/><Relationship Id="rId25" Type="http://schemas.openxmlformats.org/officeDocument/2006/relationships/font" Target="fonts/MavenPro-regular.fntdata"/><Relationship Id="rId28" Type="http://schemas.openxmlformats.org/officeDocument/2006/relationships/font" Target="fonts/GillSans-bold.fntdata"/><Relationship Id="rId27" Type="http://schemas.openxmlformats.org/officeDocument/2006/relationships/font" Target="fonts/GillSan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1ab8bbe641_3_2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31ab8bbe641_3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1ab8bbe641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1ab8bbe641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1ab8bbe641_1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1ab8bbe641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1ab8bbe641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1ab8bbe641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1ab8bbe641_1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1ab8bbe641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1ab8bbe641_1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1ab8bbe641_1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1ab8bbe641_3_2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31ab8bbe641_3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1ab8bbe641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1ab8bbe64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1ab8bbe641_3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31ab8bbe641_3_25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1ab8bbe641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1ab8bbe641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1ab8bbe641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1ab8bbe641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1ab8bbe641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1ab8bbe641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1ab8bbe641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1ab8bbe641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1ab8bbe641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1ab8bbe641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ain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06" name="Google Shape;106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07" name="Google Shape;107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" name="Google Shape;111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12" name="Google Shape;112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" name="Google Shape;117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18" name="Google Shape;118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23" name="Google Shape;123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" name="Google Shape;126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27" name="Google Shape;127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" name="Google Shape;132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33" name="Google Shape;133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" name="Google Shape;137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38" name="Google Shape;138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" name="Google Shape;141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42" name="Google Shape;142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" name="Google Shape;147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48" name="Google Shape;148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" name="Google Shape;152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53" name="Google Shape;153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58" name="Google Shape;158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" name="Google Shape;161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62" name="Google Shape;162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" name="Google Shape;166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167" name="Google Shape;167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" name="Google Shape;171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172" name="Google Shape;172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" name="Google Shape;177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178" name="Google Shape;178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" name="Google Shape;182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183" name="Google Shape;183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" name="Google Shape;186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187" name="Google Shape;187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" name="Google Shape;191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192" name="Google Shape;192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" name="Google Shape;197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198" name="Google Shape;198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" name="Google Shape;202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03" name="Google Shape;203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" name="Google Shape;206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07" name="Google Shape;207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" name="Google Shape;212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13" name="Google Shape;213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7" name="Google Shape;217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18" name="Google Shape;218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" name="Google Shape;222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23" name="Google Shape;223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27" name="Google Shape;227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1" name="Google Shape;231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3" name="Google Shape;233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ain" type="title">
  <p:cSld name="TITLE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2" name="Google Shape;242;p1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1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45" name="Google Shape;245;p1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" name="Google Shape;247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8" name="Google Shape;248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9" name="Google Shape;249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16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252" name="Google Shape;252;p16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253" name="Google Shape;253;p16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6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5" name="Google Shape;255;p16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256" name="Google Shape;256;p16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6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" name="Google Shape;259;p16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260" name="Google Shape;260;p16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16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6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16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4" name="Google Shape;264;p16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265" name="Google Shape;265;p16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266" name="Google Shape;266;p16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8" name="Google Shape;268;p16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269" name="Google Shape;269;p16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16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16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2" name="Google Shape;272;p16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273" name="Google Shape;273;p16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16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16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16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7" name="Google Shape;277;p1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278" name="Google Shape;278;p16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16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16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16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16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83" name="Google Shape;283;p16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87" name="Google Shape;287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" name="Google Shape;289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0" name="Google Shape;290;p17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1" name="Google Shape;291;p1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2" name="Google Shape;292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95" name="Google Shape;295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8" name="Google Shape;298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01" name="Google Shape;301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" name="Google Shape;303;p1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4" name="Google Shape;304;p19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5" name="Google Shape;305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0"/>
          <p:cNvGrpSpPr/>
          <p:nvPr/>
        </p:nvGrpSpPr>
        <p:grpSpPr>
          <a:xfrm>
            <a:off x="6866714" y="1359"/>
            <a:ext cx="2267522" cy="2601638"/>
            <a:chOff x="6790514" y="1359"/>
            <a:chExt cx="2267522" cy="2601638"/>
          </a:xfrm>
        </p:grpSpPr>
        <p:grpSp>
          <p:nvGrpSpPr>
            <p:cNvPr id="308" name="Google Shape;308;p20"/>
            <p:cNvGrpSpPr/>
            <p:nvPr/>
          </p:nvGrpSpPr>
          <p:grpSpPr>
            <a:xfrm>
              <a:off x="7067536" y="1359"/>
              <a:ext cx="1990500" cy="1990200"/>
              <a:chOff x="7067536" y="1359"/>
              <a:chExt cx="1990500" cy="1990200"/>
            </a:xfrm>
          </p:grpSpPr>
          <p:sp>
            <p:nvSpPr>
              <p:cNvPr id="309" name="Google Shape;309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20"/>
              <p:cNvSpPr/>
              <p:nvPr/>
            </p:nvSpPr>
            <p:spPr>
              <a:xfrm rot="-8649154">
                <a:off x="7349962" y="283757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2" name="Google Shape;312;p20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313" name="Google Shape;313;p2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6" name="Google Shape;316;p2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317" name="Google Shape;317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9" name="Google Shape;319;p20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0" name="Google Shape;320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2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23" name="Google Shape;323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2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" name="Google Shape;326;p21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7" name="Google Shape;327;p21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8" name="Google Shape;328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14" name="Google Shape;14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15" name="Google Shape;15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" name="Google Shape;17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8" name="Google Shape;18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" name="Google Shape;21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22" name="Google Shape;22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" name="Google Shape;26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27" name="Google Shape;27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28" name="Google Shape;28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" name="Google Shape;30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" name="Google Shape;34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" name="Google Shape;39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40" name="Google Shape;40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" name="Google Shape;45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22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331" name="Google Shape;331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" name="Google Shape;333;p22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334" name="Google Shape;334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23"/>
          <p:cNvGrpSpPr/>
          <p:nvPr/>
        </p:nvGrpSpPr>
        <p:grpSpPr>
          <a:xfrm>
            <a:off x="49" y="4099200"/>
            <a:ext cx="9144039" cy="1044300"/>
            <a:chOff x="49" y="4099200"/>
            <a:chExt cx="9144039" cy="1044300"/>
          </a:xfrm>
        </p:grpSpPr>
        <p:grpSp>
          <p:nvGrpSpPr>
            <p:cNvPr id="337" name="Google Shape;337;p23"/>
            <p:cNvGrpSpPr/>
            <p:nvPr/>
          </p:nvGrpSpPr>
          <p:grpSpPr>
            <a:xfrm>
              <a:off x="49" y="4309200"/>
              <a:ext cx="231622" cy="834300"/>
              <a:chOff x="2688737" y="4301380"/>
              <a:chExt cx="231900" cy="834300"/>
            </a:xfrm>
          </p:grpSpPr>
          <p:sp>
            <p:nvSpPr>
              <p:cNvPr id="338" name="Google Shape;338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2" name="Google Shape;342;p23"/>
            <p:cNvGrpSpPr/>
            <p:nvPr/>
          </p:nvGrpSpPr>
          <p:grpSpPr>
            <a:xfrm>
              <a:off x="371403" y="4099200"/>
              <a:ext cx="231622" cy="1044300"/>
              <a:chOff x="2688737" y="4091380"/>
              <a:chExt cx="231900" cy="1044300"/>
            </a:xfrm>
          </p:grpSpPr>
          <p:sp>
            <p:nvSpPr>
              <p:cNvPr id="343" name="Google Shape;343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2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8" name="Google Shape;348;p23"/>
            <p:cNvGrpSpPr/>
            <p:nvPr/>
          </p:nvGrpSpPr>
          <p:grpSpPr>
            <a:xfrm>
              <a:off x="742758" y="4309200"/>
              <a:ext cx="231622" cy="834300"/>
              <a:chOff x="2688737" y="4301380"/>
              <a:chExt cx="231900" cy="834300"/>
            </a:xfrm>
          </p:grpSpPr>
          <p:sp>
            <p:nvSpPr>
              <p:cNvPr id="349" name="Google Shape;349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3" name="Google Shape;353;p23"/>
            <p:cNvGrpSpPr/>
            <p:nvPr/>
          </p:nvGrpSpPr>
          <p:grpSpPr>
            <a:xfrm>
              <a:off x="1114112" y="4518900"/>
              <a:ext cx="231622" cy="624600"/>
              <a:chOff x="2688737" y="4511080"/>
              <a:chExt cx="231900" cy="624600"/>
            </a:xfrm>
          </p:grpSpPr>
          <p:sp>
            <p:nvSpPr>
              <p:cNvPr id="354" name="Google Shape;354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7" name="Google Shape;357;p2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358" name="Google Shape;358;p2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3" name="Google Shape;363;p2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364" name="Google Shape;364;p2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8" name="Google Shape;368;p2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369" name="Google Shape;369;p2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2" name="Google Shape;372;p2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373" name="Google Shape;373;p2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8" name="Google Shape;378;p2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379" name="Google Shape;379;p2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3" name="Google Shape;383;p2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384" name="Google Shape;384;p2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8" name="Google Shape;388;p2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389" name="Google Shape;389;p2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2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2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2" name="Google Shape;392;p2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393" name="Google Shape;393;p2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2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2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2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7" name="Google Shape;397;p2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398" name="Google Shape;398;p2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2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2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2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2" name="Google Shape;402;p2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403" name="Google Shape;403;p2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2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2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2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2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8" name="Google Shape;408;p2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409" name="Google Shape;409;p2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2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2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2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3" name="Google Shape;413;p2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414" name="Google Shape;414;p2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2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2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7" name="Google Shape;417;p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418" name="Google Shape;418;p2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2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2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2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2" name="Google Shape;422;p2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423" name="Google Shape;423;p2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2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2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2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8" name="Google Shape;428;p2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429" name="Google Shape;429;p2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2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2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2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3" name="Google Shape;433;p2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434" name="Google Shape;434;p2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2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2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7" name="Google Shape;437;p2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438" name="Google Shape;438;p2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2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2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2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2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3" name="Google Shape;443;p2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444" name="Google Shape;444;p2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2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2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2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449" name="Google Shape;449;p2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2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3" name="Google Shape;453;p2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454" name="Google Shape;454;p2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7" name="Google Shape;457;p2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458" name="Google Shape;458;p2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2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2" name="Google Shape;462;p23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3" name="Google Shape;463;p23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4" name="Google Shape;464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49" name="Google Shape;49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6" name="Google Shape;56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64" name="Google Shape;64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70" name="Google Shape;70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77" name="Google Shape;77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78" name="Google Shape;78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" name="Google Shape;81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82" name="Google Shape;82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" name="Google Shape;85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86" name="Google Shape;86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8" name="Google Shape;88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2" name="Google Shape;92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3" name="Google Shape;103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accent3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238" name="Google Shape;238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39" name="Google Shape;239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wpsb_v0C5yd9T3bWY3P8UUJoRe5H-qhT/view" TargetMode="External"/><Relationship Id="rId4" Type="http://schemas.openxmlformats.org/officeDocument/2006/relationships/image" Target="../media/image4.jpg"/><Relationship Id="rId5" Type="http://schemas.openxmlformats.org/officeDocument/2006/relationships/hyperlink" Target="http://drive.google.com/file/d/1kcTq6k1t0YCS9UlCnr_PvXnbDPexBM63/view" TargetMode="External"/><Relationship Id="rId6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mouser.com/datasheet/2/758/DHT11-Technical-Data-Sheet-Translated-Version-1143054.pdf?srsltid=AfmBOoqBY5_no5Y_ZJEITtdm8gq0sbssLYjlUH0J9E6k2-AeHu0QG0fp" TargetMode="External"/><Relationship Id="rId4" Type="http://schemas.openxmlformats.org/officeDocument/2006/relationships/hyperlink" Target="https://crazyplantguy.com/pilea-peperomioide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1.jpg"/><Relationship Id="rId5" Type="http://schemas.openxmlformats.org/officeDocument/2006/relationships/image" Target="../media/image3.png"/><Relationship Id="rId6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Relationship Id="rId4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5"/>
          <p:cNvSpPr/>
          <p:nvPr/>
        </p:nvSpPr>
        <p:spPr>
          <a:xfrm>
            <a:off x="8164" y="2906486"/>
            <a:ext cx="9135835" cy="223701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5"/>
          <p:cNvSpPr/>
          <p:nvPr/>
        </p:nvSpPr>
        <p:spPr>
          <a:xfrm>
            <a:off x="8164" y="187778"/>
            <a:ext cx="3616778" cy="390252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429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5"/>
          <p:cNvSpPr/>
          <p:nvPr/>
        </p:nvSpPr>
        <p:spPr>
          <a:xfrm>
            <a:off x="6000750" y="702128"/>
            <a:ext cx="2922814" cy="4188278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429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5"/>
          <p:cNvSpPr txBox="1"/>
          <p:nvPr>
            <p:ph type="ctrTitle"/>
          </p:nvPr>
        </p:nvSpPr>
        <p:spPr>
          <a:xfrm>
            <a:off x="3583500" y="30399"/>
            <a:ext cx="29766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Eco-Monitor</a:t>
            </a:r>
            <a:endParaRPr/>
          </a:p>
        </p:txBody>
      </p:sp>
      <p:sp>
        <p:nvSpPr>
          <p:cNvPr id="475" name="Google Shape;475;p25"/>
          <p:cNvSpPr txBox="1"/>
          <p:nvPr>
            <p:ph idx="1" type="subTitle"/>
          </p:nvPr>
        </p:nvSpPr>
        <p:spPr>
          <a:xfrm>
            <a:off x="3703525" y="808601"/>
            <a:ext cx="1326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400"/>
              <a:t>An </a:t>
            </a:r>
            <a:r>
              <a:rPr lang="en" sz="1400">
                <a:latin typeface="Maven Pro"/>
                <a:ea typeface="Maven Pro"/>
                <a:cs typeface="Maven Pro"/>
                <a:sym typeface="Maven Pro"/>
              </a:rPr>
              <a:t>Artificial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400"/>
              <a:t>Green-Thumb</a:t>
            </a:r>
            <a:endParaRPr sz="1400"/>
          </a:p>
        </p:txBody>
      </p:sp>
      <p:pic>
        <p:nvPicPr>
          <p:cNvPr id="476" name="Google Shape;4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4475" y="378279"/>
            <a:ext cx="313523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53093"/>
            <a:ext cx="3583501" cy="37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25"/>
          <p:cNvSpPr txBox="1"/>
          <p:nvPr/>
        </p:nvSpPr>
        <p:spPr>
          <a:xfrm>
            <a:off x="8164" y="4351564"/>
            <a:ext cx="2620735" cy="318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Created by Jake Sheckler</a:t>
            </a:r>
            <a:endParaRPr/>
          </a:p>
        </p:txBody>
      </p:sp>
      <p:sp>
        <p:nvSpPr>
          <p:cNvPr id="479" name="Google Shape;479;p25"/>
          <p:cNvSpPr txBox="1"/>
          <p:nvPr>
            <p:ph type="ctrTitle"/>
          </p:nvPr>
        </p:nvSpPr>
        <p:spPr>
          <a:xfrm>
            <a:off x="7186075" y="30400"/>
            <a:ext cx="14940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0000"/>
              <a:buNone/>
            </a:pPr>
            <a:r>
              <a:rPr lang="en" sz="2000"/>
              <a:t>(Prototype)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4"/>
          <p:cNvSpPr txBox="1"/>
          <p:nvPr>
            <p:ph idx="4294967295" type="title"/>
          </p:nvPr>
        </p:nvSpPr>
        <p:spPr>
          <a:xfrm>
            <a:off x="1303800" y="1706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</a:t>
            </a:r>
            <a:endParaRPr/>
          </a:p>
        </p:txBody>
      </p:sp>
      <p:sp>
        <p:nvSpPr>
          <p:cNvPr id="637" name="Google Shape;637;p34"/>
          <p:cNvSpPr/>
          <p:nvPr/>
        </p:nvSpPr>
        <p:spPr>
          <a:xfrm>
            <a:off x="2407" y="302675"/>
            <a:ext cx="9139200" cy="597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							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34"/>
          <p:cNvSpPr txBox="1"/>
          <p:nvPr>
            <p:ph idx="4294967295" type="title"/>
          </p:nvPr>
        </p:nvSpPr>
        <p:spPr>
          <a:xfrm>
            <a:off x="482919" y="3026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System design &amp; Config cont.</a:t>
            </a:r>
            <a:endParaRPr/>
          </a:p>
        </p:txBody>
      </p:sp>
      <p:sp>
        <p:nvSpPr>
          <p:cNvPr id="639" name="Google Shape;639;p34"/>
          <p:cNvSpPr/>
          <p:nvPr/>
        </p:nvSpPr>
        <p:spPr>
          <a:xfrm>
            <a:off x="2400" y="372875"/>
            <a:ext cx="457200" cy="4572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0" name="Google Shape;640;p34"/>
          <p:cNvSpPr txBox="1"/>
          <p:nvPr/>
        </p:nvSpPr>
        <p:spPr>
          <a:xfrm>
            <a:off x="5649925" y="4574050"/>
            <a:ext cx="506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41" name="Google Shape;641;p34"/>
          <p:cNvSpPr/>
          <p:nvPr/>
        </p:nvSpPr>
        <p:spPr>
          <a:xfrm>
            <a:off x="2399" y="3311888"/>
            <a:ext cx="9139200" cy="213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34"/>
          <p:cNvSpPr txBox="1"/>
          <p:nvPr>
            <p:ph idx="4294967295" type="title"/>
          </p:nvPr>
        </p:nvSpPr>
        <p:spPr>
          <a:xfrm>
            <a:off x="1303800" y="1706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</a:t>
            </a:r>
            <a:endParaRPr/>
          </a:p>
        </p:txBody>
      </p:sp>
      <p:sp>
        <p:nvSpPr>
          <p:cNvPr id="643" name="Google Shape;643;p34"/>
          <p:cNvSpPr/>
          <p:nvPr/>
        </p:nvSpPr>
        <p:spPr>
          <a:xfrm>
            <a:off x="2407" y="302675"/>
            <a:ext cx="9139200" cy="597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							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34"/>
          <p:cNvSpPr txBox="1"/>
          <p:nvPr>
            <p:ph idx="4294967295" type="title"/>
          </p:nvPr>
        </p:nvSpPr>
        <p:spPr>
          <a:xfrm>
            <a:off x="482919" y="3026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Code Explanation: </a:t>
            </a:r>
            <a:endParaRPr/>
          </a:p>
        </p:txBody>
      </p:sp>
      <p:sp>
        <p:nvSpPr>
          <p:cNvPr id="645" name="Google Shape;645;p34"/>
          <p:cNvSpPr/>
          <p:nvPr/>
        </p:nvSpPr>
        <p:spPr>
          <a:xfrm>
            <a:off x="78525" y="422525"/>
            <a:ext cx="404400" cy="357900"/>
          </a:xfrm>
          <a:prstGeom prst="flowChartMagneticTap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6" name="Google Shape;646;p34"/>
          <p:cNvSpPr txBox="1"/>
          <p:nvPr/>
        </p:nvSpPr>
        <p:spPr>
          <a:xfrm>
            <a:off x="78525" y="1169975"/>
            <a:ext cx="2113500" cy="4155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DHT11 Read: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47" name="Google Shape;6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00" y="3456225"/>
            <a:ext cx="4580545" cy="15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100" y="1047700"/>
            <a:ext cx="3368399" cy="3973524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34"/>
          <p:cNvSpPr txBox="1"/>
          <p:nvPr/>
        </p:nvSpPr>
        <p:spPr>
          <a:xfrm>
            <a:off x="78525" y="1863238"/>
            <a:ext cx="2113500" cy="9852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 followed the DHT11 data sheet &amp; followed the Overall Communication Process (5.1)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0" name="Google Shape;650;p34"/>
          <p:cNvSpPr txBox="1"/>
          <p:nvPr/>
        </p:nvSpPr>
        <p:spPr>
          <a:xfrm>
            <a:off x="2414575" y="1169963"/>
            <a:ext cx="2113500" cy="11853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As you can see, I ended up using while timeouts to 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circumvent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the first few seconds of startup that cause an infinite wait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1" name="Google Shape;651;p34"/>
          <p:cNvSpPr txBox="1"/>
          <p:nvPr/>
        </p:nvSpPr>
        <p:spPr>
          <a:xfrm>
            <a:off x="2528100" y="2441038"/>
            <a:ext cx="2484300" cy="7851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checksum is important for data validation and error detection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5"/>
          <p:cNvSpPr txBox="1"/>
          <p:nvPr>
            <p:ph idx="4294967295" type="title"/>
          </p:nvPr>
        </p:nvSpPr>
        <p:spPr>
          <a:xfrm>
            <a:off x="1303800" y="1706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</a:t>
            </a:r>
            <a:endParaRPr/>
          </a:p>
        </p:txBody>
      </p:sp>
      <p:sp>
        <p:nvSpPr>
          <p:cNvPr id="657" name="Google Shape;657;p35"/>
          <p:cNvSpPr/>
          <p:nvPr/>
        </p:nvSpPr>
        <p:spPr>
          <a:xfrm>
            <a:off x="2407" y="302675"/>
            <a:ext cx="9139200" cy="597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							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35"/>
          <p:cNvSpPr txBox="1"/>
          <p:nvPr>
            <p:ph idx="4294967295" type="title"/>
          </p:nvPr>
        </p:nvSpPr>
        <p:spPr>
          <a:xfrm>
            <a:off x="482919" y="3026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System design &amp; Config cont.</a:t>
            </a:r>
            <a:endParaRPr/>
          </a:p>
        </p:txBody>
      </p:sp>
      <p:sp>
        <p:nvSpPr>
          <p:cNvPr id="659" name="Google Shape;659;p35"/>
          <p:cNvSpPr/>
          <p:nvPr/>
        </p:nvSpPr>
        <p:spPr>
          <a:xfrm>
            <a:off x="2400" y="372875"/>
            <a:ext cx="457200" cy="4572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0" name="Google Shape;660;p35"/>
          <p:cNvSpPr txBox="1"/>
          <p:nvPr/>
        </p:nvSpPr>
        <p:spPr>
          <a:xfrm>
            <a:off x="5649925" y="4574050"/>
            <a:ext cx="506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61" name="Google Shape;661;p35"/>
          <p:cNvSpPr/>
          <p:nvPr/>
        </p:nvSpPr>
        <p:spPr>
          <a:xfrm>
            <a:off x="2399" y="3311888"/>
            <a:ext cx="9139200" cy="213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35"/>
          <p:cNvSpPr txBox="1"/>
          <p:nvPr>
            <p:ph idx="4294967295" type="title"/>
          </p:nvPr>
        </p:nvSpPr>
        <p:spPr>
          <a:xfrm>
            <a:off x="1303800" y="1706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</a:t>
            </a:r>
            <a:endParaRPr/>
          </a:p>
        </p:txBody>
      </p:sp>
      <p:sp>
        <p:nvSpPr>
          <p:cNvPr id="663" name="Google Shape;663;p35"/>
          <p:cNvSpPr/>
          <p:nvPr/>
        </p:nvSpPr>
        <p:spPr>
          <a:xfrm>
            <a:off x="2407" y="302675"/>
            <a:ext cx="9139200" cy="597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							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5"/>
          <p:cNvSpPr txBox="1"/>
          <p:nvPr>
            <p:ph idx="4294967295" type="title"/>
          </p:nvPr>
        </p:nvSpPr>
        <p:spPr>
          <a:xfrm>
            <a:off x="482919" y="3026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Code Explanation: </a:t>
            </a:r>
            <a:endParaRPr/>
          </a:p>
        </p:txBody>
      </p:sp>
      <p:sp>
        <p:nvSpPr>
          <p:cNvPr id="665" name="Google Shape;665;p35"/>
          <p:cNvSpPr/>
          <p:nvPr/>
        </p:nvSpPr>
        <p:spPr>
          <a:xfrm>
            <a:off x="78525" y="422525"/>
            <a:ext cx="404400" cy="357900"/>
          </a:xfrm>
          <a:prstGeom prst="flowChartMagneticTap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6" name="Google Shape;666;p35"/>
          <p:cNvSpPr txBox="1"/>
          <p:nvPr/>
        </p:nvSpPr>
        <p:spPr>
          <a:xfrm>
            <a:off x="2785625" y="1082650"/>
            <a:ext cx="2336100" cy="4155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DHT11 &amp; LM393 Menu: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67" name="Google Shape;6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25" y="1760025"/>
            <a:ext cx="3758226" cy="338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8737" y="970150"/>
            <a:ext cx="3070161" cy="4243224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5"/>
          <p:cNvSpPr txBox="1"/>
          <p:nvPr/>
        </p:nvSpPr>
        <p:spPr>
          <a:xfrm>
            <a:off x="4168188" y="2687275"/>
            <a:ext cx="1439100" cy="3849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Mean equation: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70" name="Google Shape;67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0587" y="3269705"/>
            <a:ext cx="1746725" cy="521994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35"/>
          <p:cNvSpPr/>
          <p:nvPr/>
        </p:nvSpPr>
        <p:spPr>
          <a:xfrm>
            <a:off x="5607300" y="1805550"/>
            <a:ext cx="457200" cy="642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2" name="Google Shape;672;p35"/>
          <p:cNvSpPr/>
          <p:nvPr/>
        </p:nvSpPr>
        <p:spPr>
          <a:xfrm flipH="1" rot="10800000">
            <a:off x="5607300" y="3989225"/>
            <a:ext cx="457200" cy="642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6"/>
          <p:cNvSpPr txBox="1"/>
          <p:nvPr>
            <p:ph idx="4294967295" type="title"/>
          </p:nvPr>
        </p:nvSpPr>
        <p:spPr>
          <a:xfrm>
            <a:off x="1303800" y="1706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</a:t>
            </a:r>
            <a:endParaRPr/>
          </a:p>
        </p:txBody>
      </p:sp>
      <p:sp>
        <p:nvSpPr>
          <p:cNvPr id="678" name="Google Shape;678;p36"/>
          <p:cNvSpPr/>
          <p:nvPr/>
        </p:nvSpPr>
        <p:spPr>
          <a:xfrm>
            <a:off x="2407" y="302675"/>
            <a:ext cx="9139200" cy="597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							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36"/>
          <p:cNvSpPr txBox="1"/>
          <p:nvPr>
            <p:ph idx="4294967295" type="title"/>
          </p:nvPr>
        </p:nvSpPr>
        <p:spPr>
          <a:xfrm>
            <a:off x="482919" y="3026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680" name="Google Shape;680;p36"/>
          <p:cNvSpPr/>
          <p:nvPr/>
        </p:nvSpPr>
        <p:spPr>
          <a:xfrm>
            <a:off x="2399" y="3311888"/>
            <a:ext cx="9139200" cy="213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36"/>
          <p:cNvSpPr/>
          <p:nvPr/>
        </p:nvSpPr>
        <p:spPr>
          <a:xfrm>
            <a:off x="124725" y="422525"/>
            <a:ext cx="358200" cy="357900"/>
          </a:xfrm>
          <a:prstGeom prst="smileyFace">
            <a:avLst>
              <a:gd fmla="val 4653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82" name="Google Shape;682;p36" title="IMG_0407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25" y="1301975"/>
            <a:ext cx="4211299" cy="23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6" title="IMG_0409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4874" y="2571750"/>
            <a:ext cx="4269326" cy="2401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36"/>
          <p:cNvSpPr txBox="1"/>
          <p:nvPr>
            <p:ph idx="4294967295" type="body"/>
          </p:nvPr>
        </p:nvSpPr>
        <p:spPr>
          <a:xfrm>
            <a:off x="521125" y="3945900"/>
            <a:ext cx="3353400" cy="6744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1 Showing blue button &amp; not </a:t>
            </a:r>
            <a:r>
              <a:rPr lang="en"/>
              <a:t>ready blue button</a:t>
            </a:r>
            <a:endParaRPr/>
          </a:p>
        </p:txBody>
      </p:sp>
      <p:sp>
        <p:nvSpPr>
          <p:cNvPr id="685" name="Google Shape;685;p36"/>
          <p:cNvSpPr txBox="1"/>
          <p:nvPr>
            <p:ph idx="4294967295" type="body"/>
          </p:nvPr>
        </p:nvSpPr>
        <p:spPr>
          <a:xfrm>
            <a:off x="5142825" y="1533650"/>
            <a:ext cx="3353400" cy="6744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2 Showing red button, all lights &amp; all moisture working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7"/>
          <p:cNvSpPr txBox="1"/>
          <p:nvPr>
            <p:ph idx="4294967295" type="title"/>
          </p:nvPr>
        </p:nvSpPr>
        <p:spPr>
          <a:xfrm>
            <a:off x="1303800" y="1706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</a:t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2407" y="302675"/>
            <a:ext cx="9139200" cy="597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							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37"/>
          <p:cNvSpPr txBox="1"/>
          <p:nvPr>
            <p:ph idx="4294967295" type="title"/>
          </p:nvPr>
        </p:nvSpPr>
        <p:spPr>
          <a:xfrm>
            <a:off x="482919" y="3026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2399" y="3311888"/>
            <a:ext cx="9139200" cy="213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37"/>
          <p:cNvSpPr/>
          <p:nvPr/>
        </p:nvSpPr>
        <p:spPr>
          <a:xfrm>
            <a:off x="78600" y="436625"/>
            <a:ext cx="358025" cy="366775"/>
          </a:xfrm>
          <a:prstGeom prst="flowChartCollat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5" name="Google Shape;695;p37"/>
          <p:cNvSpPr txBox="1"/>
          <p:nvPr>
            <p:ph idx="4294967295" type="body"/>
          </p:nvPr>
        </p:nvSpPr>
        <p:spPr>
          <a:xfrm>
            <a:off x="78600" y="1057450"/>
            <a:ext cx="3073800" cy="20961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500"/>
              <a:t>Lost additions:</a:t>
            </a:r>
            <a:endParaRPr b="1" sz="1500"/>
          </a:p>
          <a:p>
            <a:pPr indent="-3111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Light Timer</a:t>
            </a:r>
            <a:endParaRPr/>
          </a:p>
          <a:p>
            <a:pPr indent="-3111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Attention Buzzer</a:t>
            </a:r>
            <a:endParaRPr/>
          </a:p>
          <a:p>
            <a:pPr indent="-3111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External Data Storage</a:t>
            </a:r>
            <a:endParaRPr/>
          </a:p>
          <a:p>
            <a:pPr indent="-3111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Analog LM393 Sensors</a:t>
            </a:r>
            <a:endParaRPr/>
          </a:p>
          <a:p>
            <a:pPr indent="-3111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Self Watering</a:t>
            </a:r>
            <a:endParaRPr/>
          </a:p>
          <a:p>
            <a:pPr indent="-3111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Soil Evaporation Rate</a:t>
            </a:r>
            <a:endParaRPr/>
          </a:p>
          <a:p>
            <a:pPr indent="-3111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Wireless signaling (pipe dream)</a:t>
            </a:r>
            <a:endParaRPr/>
          </a:p>
        </p:txBody>
      </p:sp>
      <p:sp>
        <p:nvSpPr>
          <p:cNvPr id="696" name="Google Shape;696;p37"/>
          <p:cNvSpPr txBox="1"/>
          <p:nvPr>
            <p:ph idx="4294967295" type="body"/>
          </p:nvPr>
        </p:nvSpPr>
        <p:spPr>
          <a:xfrm>
            <a:off x="3360750" y="1057450"/>
            <a:ext cx="2916600" cy="17718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500"/>
              <a:t>Direct Application:</a:t>
            </a:r>
            <a:endParaRPr b="1" sz="1500"/>
          </a:p>
          <a:p>
            <a:pPr indent="-3111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Automatic Greenhouse</a:t>
            </a:r>
            <a:endParaRPr/>
          </a:p>
          <a:p>
            <a:pPr indent="-3111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Precision</a:t>
            </a:r>
            <a:r>
              <a:rPr lang="en"/>
              <a:t> farming</a:t>
            </a:r>
            <a:endParaRPr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Indirect </a:t>
            </a:r>
            <a:r>
              <a:rPr b="1" lang="en" sz="1500"/>
              <a:t>Application:</a:t>
            </a:r>
            <a:endParaRPr b="1" sz="1500"/>
          </a:p>
          <a:p>
            <a:pPr indent="-3111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Air Quality &amp; Climate Research</a:t>
            </a:r>
            <a:endParaRPr/>
          </a:p>
          <a:p>
            <a:pPr indent="-3111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HVAC Optimization</a:t>
            </a:r>
            <a:endParaRPr/>
          </a:p>
          <a:p>
            <a:pPr indent="-3111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Reforestation (pipe dream)</a:t>
            </a:r>
            <a:endParaRPr b="1" sz="1500"/>
          </a:p>
        </p:txBody>
      </p:sp>
      <p:sp>
        <p:nvSpPr>
          <p:cNvPr id="697" name="Google Shape;697;p37"/>
          <p:cNvSpPr txBox="1"/>
          <p:nvPr>
            <p:ph idx="4294967295" type="body"/>
          </p:nvPr>
        </p:nvSpPr>
        <p:spPr>
          <a:xfrm>
            <a:off x="165900" y="3563975"/>
            <a:ext cx="3353400" cy="139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Takeaways:</a:t>
            </a:r>
            <a:endParaRPr b="1" sz="1500"/>
          </a:p>
          <a:p>
            <a:pPr indent="-3111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Bare-metal coding is </a:t>
            </a:r>
            <a:r>
              <a:rPr lang="en"/>
              <a:t>arduous, but rewarding. </a:t>
            </a:r>
            <a:endParaRPr/>
          </a:p>
          <a:p>
            <a:pPr indent="-3111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Manually reading sensor data isn’t as hard one would think</a:t>
            </a:r>
            <a:endParaRPr/>
          </a:p>
        </p:txBody>
      </p:sp>
      <p:pic>
        <p:nvPicPr>
          <p:cNvPr id="698" name="Google Shape;6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625" y="2904901"/>
            <a:ext cx="3326999" cy="2238599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699" name="Google Shape;699;p37"/>
          <p:cNvSpPr txBox="1"/>
          <p:nvPr>
            <p:ph idx="4294967295" type="body"/>
          </p:nvPr>
        </p:nvSpPr>
        <p:spPr>
          <a:xfrm>
            <a:off x="6671700" y="1169975"/>
            <a:ext cx="2222100" cy="139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Learning </a:t>
            </a:r>
            <a:r>
              <a:rPr b="1" lang="en" sz="1500"/>
              <a:t>Takeaways:</a:t>
            </a:r>
            <a:endParaRPr b="1" sz="1500"/>
          </a:p>
          <a:p>
            <a:pPr indent="-3111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Interrupts</a:t>
            </a:r>
            <a:r>
              <a:rPr lang="en"/>
              <a:t> are very fun to use</a:t>
            </a:r>
            <a:endParaRPr/>
          </a:p>
          <a:p>
            <a:pPr indent="-3111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am not built for using the ADC </a:t>
            </a:r>
            <a:r>
              <a:rPr lang="en"/>
              <a:t>peripheral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8"/>
          <p:cNvSpPr txBox="1"/>
          <p:nvPr>
            <p:ph idx="4294967295" type="title"/>
          </p:nvPr>
        </p:nvSpPr>
        <p:spPr>
          <a:xfrm>
            <a:off x="1303800" y="1706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</a:t>
            </a:r>
            <a:endParaRPr/>
          </a:p>
        </p:txBody>
      </p:sp>
      <p:sp>
        <p:nvSpPr>
          <p:cNvPr id="705" name="Google Shape;705;p38"/>
          <p:cNvSpPr/>
          <p:nvPr/>
        </p:nvSpPr>
        <p:spPr>
          <a:xfrm>
            <a:off x="2407" y="302675"/>
            <a:ext cx="9139200" cy="597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							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38"/>
          <p:cNvSpPr txBox="1"/>
          <p:nvPr>
            <p:ph idx="4294967295" type="title"/>
          </p:nvPr>
        </p:nvSpPr>
        <p:spPr>
          <a:xfrm>
            <a:off x="482919" y="3026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2399" y="3311888"/>
            <a:ext cx="9139200" cy="213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38"/>
          <p:cNvSpPr/>
          <p:nvPr/>
        </p:nvSpPr>
        <p:spPr>
          <a:xfrm>
            <a:off x="78600" y="436625"/>
            <a:ext cx="358025" cy="366775"/>
          </a:xfrm>
          <a:prstGeom prst="flowChartCollat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9" name="Google Shape;709;p38"/>
          <p:cNvSpPr txBox="1"/>
          <p:nvPr>
            <p:ph idx="4294967295" type="body"/>
          </p:nvPr>
        </p:nvSpPr>
        <p:spPr>
          <a:xfrm>
            <a:off x="78600" y="1398025"/>
            <a:ext cx="8881200" cy="15144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DHT11 Sensor Datasheet</a:t>
            </a:r>
            <a:endParaRPr b="1" sz="1500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hlink"/>
                </a:solidFill>
                <a:hlinkClick r:id="rId3"/>
              </a:rPr>
              <a:t>https://www.mouser.com/datasheet/2/758/DHT11-Technical-Data-Sheet-Translated-Version-1143054.pdf?srsltid=AfmBOoqBY5_no5Y_ZJEITtdm8gq0sbssLYjlUH0J9E6k2-AeHu0QG0fp</a:t>
            </a:r>
            <a:endParaRPr b="1" sz="1500"/>
          </a:p>
          <a:p>
            <a:pPr indent="-3238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Plant help</a:t>
            </a:r>
            <a:endParaRPr b="1" sz="1500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hlink"/>
                </a:solidFill>
                <a:hlinkClick r:id="rId4"/>
              </a:rPr>
              <a:t>https://crazyplantguy.com/pilea-peperomioides</a:t>
            </a:r>
            <a:endParaRPr b="1" sz="1500"/>
          </a:p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6"/>
          <p:cNvSpPr/>
          <p:nvPr/>
        </p:nvSpPr>
        <p:spPr>
          <a:xfrm>
            <a:off x="1632" y="597625"/>
            <a:ext cx="9139100" cy="59762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6"/>
          <p:cNvSpPr txBox="1"/>
          <p:nvPr>
            <p:ph type="title"/>
          </p:nvPr>
        </p:nvSpPr>
        <p:spPr>
          <a:xfrm>
            <a:off x="637594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Overview</a:t>
            </a:r>
            <a:endParaRPr/>
          </a:p>
        </p:txBody>
      </p:sp>
      <p:sp>
        <p:nvSpPr>
          <p:cNvPr id="486" name="Google Shape;486;p26"/>
          <p:cNvSpPr txBox="1"/>
          <p:nvPr>
            <p:ph idx="1" type="body"/>
          </p:nvPr>
        </p:nvSpPr>
        <p:spPr>
          <a:xfrm>
            <a:off x="0" y="1282625"/>
            <a:ext cx="3300900" cy="164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Some plants are specific in their needs, like:</a:t>
            </a:r>
            <a:endParaRPr/>
          </a:p>
          <a:p>
            <a:pPr indent="-304958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Orchids</a:t>
            </a:r>
            <a:endParaRPr/>
          </a:p>
          <a:p>
            <a:pPr indent="-304958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Gardenias</a:t>
            </a:r>
            <a:endParaRPr/>
          </a:p>
          <a:p>
            <a:pPr indent="-304958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Lilies</a:t>
            </a:r>
            <a:endParaRPr/>
          </a:p>
          <a:p>
            <a:pPr indent="-304958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Camellias</a:t>
            </a:r>
            <a:endParaRPr/>
          </a:p>
          <a:p>
            <a:pPr indent="0" lvl="0" marL="14605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14605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And so many more!</a:t>
            </a:r>
            <a:endParaRPr/>
          </a:p>
        </p:txBody>
      </p:sp>
      <p:sp>
        <p:nvSpPr>
          <p:cNvPr id="487" name="Google Shape;487;p26"/>
          <p:cNvSpPr/>
          <p:nvPr/>
        </p:nvSpPr>
        <p:spPr>
          <a:xfrm>
            <a:off x="4899" y="3010988"/>
            <a:ext cx="9139100" cy="213251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lant in a pot&#10;&#10;Description automatically generated" id="488" name="Google Shape;48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1475" y="3090845"/>
            <a:ext cx="1903501" cy="18697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character crying&#10;&#10;Description automatically generated" id="489" name="Google Shape;489;p26"/>
          <p:cNvPicPr preferRelativeResize="0"/>
          <p:nvPr/>
        </p:nvPicPr>
        <p:blipFill rotWithShape="1">
          <a:blip r:embed="rId4">
            <a:alphaModFix/>
          </a:blip>
          <a:srcRect b="18227" l="19293" r="25067" t="26217"/>
          <a:stretch/>
        </p:blipFill>
        <p:spPr>
          <a:xfrm>
            <a:off x="70629" y="3507382"/>
            <a:ext cx="1449984" cy="145323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26"/>
          <p:cNvSpPr/>
          <p:nvPr/>
        </p:nvSpPr>
        <p:spPr>
          <a:xfrm>
            <a:off x="272687" y="708660"/>
            <a:ext cx="367066" cy="372291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6"/>
          <p:cNvSpPr txBox="1"/>
          <p:nvPr/>
        </p:nvSpPr>
        <p:spPr>
          <a:xfrm>
            <a:off x="3921075" y="1496675"/>
            <a:ext cx="1903500" cy="121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4605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But by using sensors, we can better monitor and fine tune these laborious plants!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artoon of a dog jumping&#10;&#10;Description automatically generated" id="492" name="Google Shape;492;p26"/>
          <p:cNvPicPr preferRelativeResize="0"/>
          <p:nvPr/>
        </p:nvPicPr>
        <p:blipFill rotWithShape="1">
          <a:blip r:embed="rId5">
            <a:alphaModFix/>
          </a:blip>
          <a:srcRect b="6706" l="6544" r="5936" t="7469"/>
          <a:stretch/>
        </p:blipFill>
        <p:spPr>
          <a:xfrm>
            <a:off x="7360512" y="3364820"/>
            <a:ext cx="1598073" cy="1564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lant in a pot&#10;&#10;Description automatically generated" id="493" name="Google Shape;493;p26"/>
          <p:cNvPicPr preferRelativeResize="0"/>
          <p:nvPr/>
        </p:nvPicPr>
        <p:blipFill rotWithShape="1">
          <a:blip r:embed="rId6">
            <a:alphaModFix/>
          </a:blip>
          <a:srcRect b="0" l="0" r="-529" t="-411"/>
          <a:stretch/>
        </p:blipFill>
        <p:spPr>
          <a:xfrm>
            <a:off x="6298306" y="1282538"/>
            <a:ext cx="1647870" cy="1641174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6"/>
          <p:cNvSpPr txBox="1"/>
          <p:nvPr/>
        </p:nvSpPr>
        <p:spPr>
          <a:xfrm>
            <a:off x="4826727" y="3562894"/>
            <a:ext cx="2334900" cy="10929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00" u="none" cap="none" strike="noStrike">
                <a:solidFill>
                  <a:srgbClr val="202020"/>
                </a:solidFill>
                <a:latin typeface="Nunito"/>
                <a:ea typeface="Nunito"/>
                <a:cs typeface="Nunito"/>
                <a:sym typeface="Nunito"/>
              </a:rPr>
              <a:t>For the sensors have tangible value, I2C &amp; UART</a:t>
            </a:r>
            <a:r>
              <a:rPr lang="en" sz="1300">
                <a:solidFill>
                  <a:srgbClr val="202020"/>
                </a:solidFill>
                <a:latin typeface="Nunito"/>
                <a:ea typeface="Nunito"/>
                <a:cs typeface="Nunito"/>
                <a:sym typeface="Nunito"/>
              </a:rPr>
              <a:t> are </a:t>
            </a:r>
            <a:r>
              <a:rPr i="0" lang="en" sz="1300" u="none" cap="none" strike="noStrike">
                <a:solidFill>
                  <a:srgbClr val="202020"/>
                </a:solidFill>
                <a:latin typeface="Nunito"/>
                <a:ea typeface="Nunito"/>
                <a:cs typeface="Nunito"/>
                <a:sym typeface="Nunito"/>
              </a:rPr>
              <a:t>utilized for a display and in </a:t>
            </a:r>
            <a:r>
              <a:rPr lang="en" sz="1300">
                <a:solidFill>
                  <a:srgbClr val="202020"/>
                </a:solidFill>
                <a:latin typeface="Nunito"/>
                <a:ea typeface="Nunito"/>
                <a:cs typeface="Nunito"/>
                <a:sym typeface="Nunito"/>
              </a:rPr>
              <a:t>addition, </a:t>
            </a:r>
            <a:r>
              <a:rPr i="0" lang="en" sz="1300" u="none" cap="none" strike="noStrike">
                <a:solidFill>
                  <a:srgbClr val="202020"/>
                </a:solidFill>
                <a:latin typeface="Nunito"/>
                <a:ea typeface="Nunito"/>
                <a:cs typeface="Nunito"/>
                <a:sym typeface="Nunito"/>
              </a:rPr>
              <a:t>Interrupts to </a:t>
            </a:r>
            <a:r>
              <a:rPr lang="en" sz="1300">
                <a:solidFill>
                  <a:srgbClr val="202020"/>
                </a:solidFill>
                <a:latin typeface="Nunito"/>
                <a:ea typeface="Nunito"/>
                <a:cs typeface="Nunito"/>
                <a:sym typeface="Nunito"/>
              </a:rPr>
              <a:t>cycle</a:t>
            </a:r>
            <a:r>
              <a:rPr i="0" lang="en" sz="1300" u="none" cap="none" strike="noStrike">
                <a:solidFill>
                  <a:srgbClr val="202020"/>
                </a:solidFill>
                <a:latin typeface="Nunito"/>
                <a:ea typeface="Nunito"/>
                <a:cs typeface="Nunito"/>
                <a:sym typeface="Nunito"/>
              </a:rPr>
              <a:t> the display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7"/>
          <p:cNvSpPr/>
          <p:nvPr/>
        </p:nvSpPr>
        <p:spPr>
          <a:xfrm>
            <a:off x="1094" y="147750"/>
            <a:ext cx="9139200" cy="597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			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				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7"/>
          <p:cNvSpPr/>
          <p:nvPr/>
        </p:nvSpPr>
        <p:spPr>
          <a:xfrm>
            <a:off x="131638" y="250650"/>
            <a:ext cx="244800" cy="391800"/>
          </a:xfrm>
          <a:prstGeom prst="mo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2" name="Google Shape;502;p27"/>
          <p:cNvSpPr/>
          <p:nvPr/>
        </p:nvSpPr>
        <p:spPr>
          <a:xfrm>
            <a:off x="4899" y="3010988"/>
            <a:ext cx="9139200" cy="213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7"/>
          <p:cNvSpPr txBox="1"/>
          <p:nvPr>
            <p:ph idx="4294967295" type="title"/>
          </p:nvPr>
        </p:nvSpPr>
        <p:spPr>
          <a:xfrm>
            <a:off x="482919" y="1477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Hardware &amp; Peripherals</a:t>
            </a:r>
            <a:endParaRPr/>
          </a:p>
        </p:txBody>
      </p:sp>
      <p:sp>
        <p:nvSpPr>
          <p:cNvPr id="504" name="Google Shape;504;p27"/>
          <p:cNvSpPr txBox="1"/>
          <p:nvPr/>
        </p:nvSpPr>
        <p:spPr>
          <a:xfrm>
            <a:off x="910825" y="1050975"/>
            <a:ext cx="1833000" cy="41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Work in the Front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5" name="Google Shape;505;p27"/>
          <p:cNvSpPr txBox="1"/>
          <p:nvPr/>
        </p:nvSpPr>
        <p:spPr>
          <a:xfrm>
            <a:off x="6397150" y="1050975"/>
            <a:ext cx="1833000" cy="41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Party in the Back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6" name="Google Shape;506;p27"/>
          <p:cNvSpPr txBox="1"/>
          <p:nvPr/>
        </p:nvSpPr>
        <p:spPr>
          <a:xfrm>
            <a:off x="3888175" y="1772100"/>
            <a:ext cx="1202100" cy="133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board on the plant is used for power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7" name="Google Shape;507;p27"/>
          <p:cNvSpPr txBox="1"/>
          <p:nvPr/>
        </p:nvSpPr>
        <p:spPr>
          <a:xfrm>
            <a:off x="3707725" y="3334125"/>
            <a:ext cx="1563000" cy="13392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And the second board is for power, the display and user input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8" name="Google Shape;5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2" y="1530799"/>
            <a:ext cx="3346324" cy="334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0225" y="1530800"/>
            <a:ext cx="3346324" cy="334632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27"/>
          <p:cNvSpPr txBox="1"/>
          <p:nvPr/>
        </p:nvSpPr>
        <p:spPr>
          <a:xfrm>
            <a:off x="3477613" y="866175"/>
            <a:ext cx="2023200" cy="7851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Pilea 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peperomioides or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Chinese Money Plant or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Friendship Plant :D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</a:t>
            </a:r>
            <a:endParaRPr/>
          </a:p>
        </p:txBody>
      </p:sp>
      <p:sp>
        <p:nvSpPr>
          <p:cNvPr id="516" name="Google Shape;516;p28"/>
          <p:cNvSpPr txBox="1"/>
          <p:nvPr>
            <p:ph idx="1" type="body"/>
          </p:nvPr>
        </p:nvSpPr>
        <p:spPr>
          <a:xfrm>
            <a:off x="132950" y="1528150"/>
            <a:ext cx="3939900" cy="159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600"/>
              <a:t>Hardware:</a:t>
            </a:r>
            <a:endParaRPr b="1" sz="16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STM32L476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DHT11 sensor.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LM393-based soil and light sensors.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SSD1306 OLED display (connected via I2C).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Buttons for Interrupts</a:t>
            </a:r>
            <a:endParaRPr/>
          </a:p>
        </p:txBody>
      </p:sp>
      <p:sp>
        <p:nvSpPr>
          <p:cNvPr id="517" name="Google Shape;517;p28"/>
          <p:cNvSpPr/>
          <p:nvPr/>
        </p:nvSpPr>
        <p:spPr>
          <a:xfrm>
            <a:off x="2407" y="730575"/>
            <a:ext cx="9139200" cy="597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							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8"/>
          <p:cNvSpPr txBox="1"/>
          <p:nvPr>
            <p:ph type="title"/>
          </p:nvPr>
        </p:nvSpPr>
        <p:spPr>
          <a:xfrm>
            <a:off x="465469" y="730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Hardware &amp; Peripherals</a:t>
            </a:r>
            <a:endParaRPr/>
          </a:p>
        </p:txBody>
      </p:sp>
      <p:sp>
        <p:nvSpPr>
          <p:cNvPr id="519" name="Google Shape;519;p28"/>
          <p:cNvSpPr/>
          <p:nvPr/>
        </p:nvSpPr>
        <p:spPr>
          <a:xfrm>
            <a:off x="132950" y="833475"/>
            <a:ext cx="244800" cy="391800"/>
          </a:xfrm>
          <a:prstGeom prst="mo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0" name="Google Shape;520;p28"/>
          <p:cNvSpPr txBox="1"/>
          <p:nvPr>
            <p:ph idx="1" type="body"/>
          </p:nvPr>
        </p:nvSpPr>
        <p:spPr>
          <a:xfrm>
            <a:off x="4950375" y="1665438"/>
            <a:ext cx="3939900" cy="130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600"/>
              <a:t>Peripherals</a:t>
            </a:r>
            <a:r>
              <a:rPr b="1" lang="en" sz="1600"/>
              <a:t>:</a:t>
            </a:r>
            <a:endParaRPr b="1" sz="16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DHT11, LM393’s and buttons all configured using GPIOA and GPIOC.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I2C and UART are to be used for the SSD1306 display</a:t>
            </a:r>
            <a:endParaRPr/>
          </a:p>
        </p:txBody>
      </p:sp>
      <p:sp>
        <p:nvSpPr>
          <p:cNvPr id="521" name="Google Shape;521;p28"/>
          <p:cNvSpPr/>
          <p:nvPr/>
        </p:nvSpPr>
        <p:spPr>
          <a:xfrm>
            <a:off x="2399" y="3311888"/>
            <a:ext cx="9139200" cy="213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8"/>
          <p:cNvSpPr txBox="1"/>
          <p:nvPr/>
        </p:nvSpPr>
        <p:spPr>
          <a:xfrm>
            <a:off x="132950" y="3535000"/>
            <a:ext cx="2460600" cy="15699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GPIOA Set up: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PA0, 1 and 13 </a:t>
            </a: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are for 3 LM393 Soil sensors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PA4 is for DHT11 Humidity &amp; Temp :)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3" name="Google Shape;523;p28"/>
          <p:cNvSpPr txBox="1"/>
          <p:nvPr/>
        </p:nvSpPr>
        <p:spPr>
          <a:xfrm>
            <a:off x="2954250" y="3535000"/>
            <a:ext cx="3235500" cy="11082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GPIOC Set up: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PC0, 2 and 3 are used for 3 LM393 Light Sensors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PC8 and 9 are for Interrupts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9"/>
          <p:cNvSpPr txBox="1"/>
          <p:nvPr>
            <p:ph idx="4294967295" type="title"/>
          </p:nvPr>
        </p:nvSpPr>
        <p:spPr>
          <a:xfrm>
            <a:off x="1303800" y="1706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</a:t>
            </a: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2407" y="302675"/>
            <a:ext cx="9139200" cy="597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							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9"/>
          <p:cNvSpPr txBox="1"/>
          <p:nvPr>
            <p:ph idx="4294967295" type="title"/>
          </p:nvPr>
        </p:nvSpPr>
        <p:spPr>
          <a:xfrm>
            <a:off x="482919" y="3026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System design &amp; Config</a:t>
            </a: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2399" y="3311888"/>
            <a:ext cx="9139200" cy="213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9"/>
          <p:cNvSpPr/>
          <p:nvPr/>
        </p:nvSpPr>
        <p:spPr>
          <a:xfrm>
            <a:off x="2400" y="372875"/>
            <a:ext cx="457200" cy="45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3" name="Google Shape;533;p29"/>
          <p:cNvSpPr txBox="1"/>
          <p:nvPr/>
        </p:nvSpPr>
        <p:spPr>
          <a:xfrm>
            <a:off x="229700" y="1050975"/>
            <a:ext cx="1202400" cy="41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Interrupts: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4" name="Google Shape;534;p29"/>
          <p:cNvSpPr txBox="1"/>
          <p:nvPr/>
        </p:nvSpPr>
        <p:spPr>
          <a:xfrm>
            <a:off x="229700" y="1762250"/>
            <a:ext cx="1833000" cy="78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interrupts are used for changing the display!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5" name="Google Shape;535;p29"/>
          <p:cNvSpPr txBox="1"/>
          <p:nvPr/>
        </p:nvSpPr>
        <p:spPr>
          <a:xfrm>
            <a:off x="229700" y="2843125"/>
            <a:ext cx="1833000" cy="78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red button is for checking on the soil moisture status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36" name="Google Shape;5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615" y="970150"/>
            <a:ext cx="3098410" cy="42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29"/>
          <p:cNvSpPr txBox="1"/>
          <p:nvPr/>
        </p:nvSpPr>
        <p:spPr>
          <a:xfrm>
            <a:off x="6669325" y="393725"/>
            <a:ext cx="1539000" cy="415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Interrupt Code</a:t>
            </a: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8" name="Google Shape;538;p29"/>
          <p:cNvSpPr txBox="1"/>
          <p:nvPr/>
        </p:nvSpPr>
        <p:spPr>
          <a:xfrm>
            <a:off x="2672175" y="1050975"/>
            <a:ext cx="1414800" cy="41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I2C&amp; UART: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9" name="Google Shape;539;p29"/>
          <p:cNvSpPr txBox="1"/>
          <p:nvPr/>
        </p:nvSpPr>
        <p:spPr>
          <a:xfrm>
            <a:off x="2597325" y="1762250"/>
            <a:ext cx="1833000" cy="58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Same code from the Lab 3 Template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0" name="Google Shape;540;p29"/>
          <p:cNvSpPr txBox="1"/>
          <p:nvPr/>
        </p:nvSpPr>
        <p:spPr>
          <a:xfrm>
            <a:off x="5143525" y="1936475"/>
            <a:ext cx="506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{</a:t>
            </a:r>
            <a:endParaRPr sz="15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41" name="Google Shape;541;p29"/>
          <p:cNvSpPr txBox="1"/>
          <p:nvPr/>
        </p:nvSpPr>
        <p:spPr>
          <a:xfrm>
            <a:off x="3615300" y="3043225"/>
            <a:ext cx="1650600" cy="5850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Setting PC8 &amp; 9 as Interrupt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2" name="Google Shape;542;p29"/>
          <p:cNvSpPr txBox="1"/>
          <p:nvPr/>
        </p:nvSpPr>
        <p:spPr>
          <a:xfrm>
            <a:off x="3816925" y="4324200"/>
            <a:ext cx="1833000" cy="3849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If PC8, DHT11 Menu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3" name="Google Shape;543;p29"/>
          <p:cNvSpPr txBox="1"/>
          <p:nvPr/>
        </p:nvSpPr>
        <p:spPr>
          <a:xfrm>
            <a:off x="3816925" y="4781800"/>
            <a:ext cx="1833000" cy="3849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If PC9, LM393 Menu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4" name="Google Shape;544;p29"/>
          <p:cNvSpPr txBox="1"/>
          <p:nvPr/>
        </p:nvSpPr>
        <p:spPr>
          <a:xfrm>
            <a:off x="5649925" y="4118350"/>
            <a:ext cx="506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{</a:t>
            </a:r>
            <a:endParaRPr sz="4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45" name="Google Shape;545;p29"/>
          <p:cNvSpPr txBox="1"/>
          <p:nvPr/>
        </p:nvSpPr>
        <p:spPr>
          <a:xfrm>
            <a:off x="5649925" y="4574050"/>
            <a:ext cx="506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{</a:t>
            </a:r>
            <a:endParaRPr sz="4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0"/>
          <p:cNvSpPr txBox="1"/>
          <p:nvPr>
            <p:ph idx="4294967295" type="title"/>
          </p:nvPr>
        </p:nvSpPr>
        <p:spPr>
          <a:xfrm>
            <a:off x="1303800" y="1706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</a:t>
            </a:r>
            <a:endParaRPr/>
          </a:p>
        </p:txBody>
      </p:sp>
      <p:sp>
        <p:nvSpPr>
          <p:cNvPr id="551" name="Google Shape;551;p30"/>
          <p:cNvSpPr/>
          <p:nvPr/>
        </p:nvSpPr>
        <p:spPr>
          <a:xfrm>
            <a:off x="2407" y="302675"/>
            <a:ext cx="9139200" cy="597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							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0"/>
          <p:cNvSpPr txBox="1"/>
          <p:nvPr>
            <p:ph idx="4294967295" type="title"/>
          </p:nvPr>
        </p:nvSpPr>
        <p:spPr>
          <a:xfrm>
            <a:off x="482919" y="3026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System design &amp; Config cont.</a:t>
            </a:r>
            <a:endParaRPr/>
          </a:p>
        </p:txBody>
      </p:sp>
      <p:sp>
        <p:nvSpPr>
          <p:cNvPr id="553" name="Google Shape;553;p30"/>
          <p:cNvSpPr/>
          <p:nvPr/>
        </p:nvSpPr>
        <p:spPr>
          <a:xfrm>
            <a:off x="2400" y="372875"/>
            <a:ext cx="457200" cy="4572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4" name="Google Shape;554;p30"/>
          <p:cNvSpPr txBox="1"/>
          <p:nvPr/>
        </p:nvSpPr>
        <p:spPr>
          <a:xfrm>
            <a:off x="5649925" y="4574050"/>
            <a:ext cx="506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55" name="Google Shape;555;p30"/>
          <p:cNvSpPr txBox="1"/>
          <p:nvPr/>
        </p:nvSpPr>
        <p:spPr>
          <a:xfrm>
            <a:off x="4272900" y="1117575"/>
            <a:ext cx="2093100" cy="41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Function List (By use)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6" name="Google Shape;556;p30"/>
          <p:cNvSpPr txBox="1"/>
          <p:nvPr/>
        </p:nvSpPr>
        <p:spPr>
          <a:xfrm>
            <a:off x="6686600" y="1008238"/>
            <a:ext cx="2235600" cy="219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General use: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42930"/>
                </a:solidFill>
                <a:latin typeface="Nunito"/>
                <a:ea typeface="Nunito"/>
                <a:cs typeface="Nunito"/>
                <a:sym typeface="Nunito"/>
              </a:rPr>
              <a:t>-HAL_Init();</a:t>
            </a:r>
            <a:endParaRPr sz="1300">
              <a:solidFill>
                <a:srgbClr val="04293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42930"/>
                </a:solidFill>
                <a:latin typeface="Nunito"/>
                <a:ea typeface="Nunito"/>
                <a:cs typeface="Nunito"/>
                <a:sym typeface="Nunito"/>
              </a:rPr>
              <a:t>-SystemClock_Config();   -MX_USART2_UART_Init(); -MX_I2C1_Init();</a:t>
            </a:r>
            <a:endParaRPr sz="1300">
              <a:solidFill>
                <a:srgbClr val="04293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42930"/>
                </a:solidFill>
                <a:latin typeface="Nunito"/>
                <a:ea typeface="Nunito"/>
                <a:cs typeface="Nunito"/>
                <a:sym typeface="Nunito"/>
              </a:rPr>
              <a:t>-ssd1306_Init();</a:t>
            </a:r>
            <a:endParaRPr sz="1300">
              <a:solidFill>
                <a:srgbClr val="04293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42930"/>
                </a:solidFill>
                <a:latin typeface="Nunito"/>
                <a:ea typeface="Nunito"/>
                <a:cs typeface="Nunito"/>
                <a:sym typeface="Nunito"/>
              </a:rPr>
              <a:t>-GPIO_Init();</a:t>
            </a:r>
            <a:endParaRPr sz="1300">
              <a:solidFill>
                <a:srgbClr val="04293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42930"/>
                </a:solidFill>
                <a:latin typeface="Nunito"/>
                <a:ea typeface="Nunito"/>
                <a:cs typeface="Nunito"/>
                <a:sym typeface="Nunito"/>
              </a:rPr>
              <a:t>-EXTI_init();</a:t>
            </a:r>
            <a:endParaRPr sz="1300">
              <a:solidFill>
                <a:srgbClr val="04293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42930"/>
                </a:solidFill>
                <a:latin typeface="Nunito"/>
                <a:ea typeface="Nunito"/>
                <a:cs typeface="Nunito"/>
                <a:sym typeface="Nunito"/>
              </a:rPr>
              <a:t>-delay_us();</a:t>
            </a:r>
            <a:endParaRPr sz="1300">
              <a:solidFill>
                <a:srgbClr val="04293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7" name="Google Shape;557;p30"/>
          <p:cNvSpPr/>
          <p:nvPr/>
        </p:nvSpPr>
        <p:spPr>
          <a:xfrm>
            <a:off x="2399" y="3311888"/>
            <a:ext cx="9139200" cy="213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30"/>
          <p:cNvSpPr txBox="1"/>
          <p:nvPr/>
        </p:nvSpPr>
        <p:spPr>
          <a:xfrm>
            <a:off x="4233200" y="1750375"/>
            <a:ext cx="2093100" cy="121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DHT11: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-set_pin_output();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-set_pin_input();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-DHT11_Read(); *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-DHT11menu(); *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9" name="Google Shape;559;p30"/>
          <p:cNvSpPr txBox="1"/>
          <p:nvPr/>
        </p:nvSpPr>
        <p:spPr>
          <a:xfrm>
            <a:off x="7016800" y="3414675"/>
            <a:ext cx="1866300" cy="11235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020"/>
                </a:solidFill>
                <a:latin typeface="Nunito"/>
                <a:ea typeface="Nunito"/>
                <a:cs typeface="Nunito"/>
                <a:sym typeface="Nunito"/>
              </a:rPr>
              <a:t>LM393:</a:t>
            </a:r>
            <a:endParaRPr b="1" sz="1500">
              <a:solidFill>
                <a:srgbClr val="20202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02020"/>
                </a:solidFill>
                <a:latin typeface="Nunito"/>
                <a:ea typeface="Nunito"/>
                <a:cs typeface="Nunito"/>
                <a:sym typeface="Nunito"/>
              </a:rPr>
              <a:t>-LM393Mainsetup();</a:t>
            </a:r>
            <a:endParaRPr sz="1300">
              <a:solidFill>
                <a:srgbClr val="20202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02020"/>
                </a:solidFill>
                <a:latin typeface="Nunito"/>
                <a:ea typeface="Nunito"/>
                <a:cs typeface="Nunito"/>
                <a:sym typeface="Nunito"/>
              </a:rPr>
              <a:t>-Read_LM393Soil();</a:t>
            </a:r>
            <a:endParaRPr sz="1300">
              <a:solidFill>
                <a:srgbClr val="20202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02020"/>
                </a:solidFill>
                <a:latin typeface="Nunito"/>
                <a:ea typeface="Nunito"/>
                <a:cs typeface="Nunito"/>
                <a:sym typeface="Nunito"/>
              </a:rPr>
              <a:t>-Read_LM393Light();</a:t>
            </a:r>
            <a:endParaRPr sz="1300">
              <a:solidFill>
                <a:srgbClr val="20202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02020"/>
                </a:solidFill>
                <a:latin typeface="Nunito"/>
                <a:ea typeface="Nunito"/>
                <a:cs typeface="Nunito"/>
                <a:sym typeface="Nunito"/>
              </a:rPr>
              <a:t>-LM393menu(); *</a:t>
            </a:r>
            <a:endParaRPr sz="1300">
              <a:solidFill>
                <a:srgbClr val="20202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0" name="Google Shape;560;p30"/>
          <p:cNvSpPr txBox="1"/>
          <p:nvPr/>
        </p:nvSpPr>
        <p:spPr>
          <a:xfrm>
            <a:off x="3930476" y="3414675"/>
            <a:ext cx="1723800" cy="5541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020"/>
                </a:solidFill>
                <a:latin typeface="Nunito"/>
                <a:ea typeface="Nunito"/>
                <a:cs typeface="Nunito"/>
                <a:sym typeface="Nunito"/>
              </a:rPr>
              <a:t>Many are self-</a:t>
            </a:r>
            <a:r>
              <a:rPr b="1" lang="en" sz="1500">
                <a:solidFill>
                  <a:srgbClr val="202020"/>
                </a:solidFill>
                <a:latin typeface="Nunito"/>
                <a:ea typeface="Nunito"/>
                <a:cs typeface="Nunito"/>
                <a:sym typeface="Nunito"/>
              </a:rPr>
              <a:t>explanatory</a:t>
            </a:r>
            <a:endParaRPr sz="1300">
              <a:solidFill>
                <a:srgbClr val="20202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1" name="Google Shape;561;p30"/>
          <p:cNvSpPr txBox="1"/>
          <p:nvPr/>
        </p:nvSpPr>
        <p:spPr>
          <a:xfrm>
            <a:off x="3954150" y="4063663"/>
            <a:ext cx="2872800" cy="4155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* are explained </a:t>
            </a: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further</a:t>
            </a: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in 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2" name="Google Shape;562;p30"/>
          <p:cNvSpPr/>
          <p:nvPr/>
        </p:nvSpPr>
        <p:spPr>
          <a:xfrm>
            <a:off x="2400" y="372875"/>
            <a:ext cx="457200" cy="457200"/>
          </a:xfrm>
          <a:prstGeom prst="sun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63" name="Google Shape;5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7564"/>
            <a:ext cx="3611899" cy="3704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1"/>
          <p:cNvSpPr txBox="1"/>
          <p:nvPr>
            <p:ph idx="4294967295" type="title"/>
          </p:nvPr>
        </p:nvSpPr>
        <p:spPr>
          <a:xfrm>
            <a:off x="1303800" y="1706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</a:t>
            </a:r>
            <a:endParaRPr/>
          </a:p>
        </p:txBody>
      </p:sp>
      <p:sp>
        <p:nvSpPr>
          <p:cNvPr id="569" name="Google Shape;569;p31"/>
          <p:cNvSpPr/>
          <p:nvPr/>
        </p:nvSpPr>
        <p:spPr>
          <a:xfrm>
            <a:off x="2407" y="302675"/>
            <a:ext cx="9139200" cy="597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							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31"/>
          <p:cNvSpPr txBox="1"/>
          <p:nvPr>
            <p:ph idx="4294967295" type="title"/>
          </p:nvPr>
        </p:nvSpPr>
        <p:spPr>
          <a:xfrm>
            <a:off x="482919" y="3026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Code Explanation:</a:t>
            </a:r>
            <a:endParaRPr/>
          </a:p>
        </p:txBody>
      </p:sp>
      <p:sp>
        <p:nvSpPr>
          <p:cNvPr id="571" name="Google Shape;571;p31"/>
          <p:cNvSpPr txBox="1"/>
          <p:nvPr/>
        </p:nvSpPr>
        <p:spPr>
          <a:xfrm>
            <a:off x="5649925" y="4574050"/>
            <a:ext cx="506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72" name="Google Shape;572;p31"/>
          <p:cNvSpPr/>
          <p:nvPr/>
        </p:nvSpPr>
        <p:spPr>
          <a:xfrm>
            <a:off x="2400" y="3143726"/>
            <a:ext cx="9139200" cy="230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31"/>
          <p:cNvSpPr/>
          <p:nvPr/>
        </p:nvSpPr>
        <p:spPr>
          <a:xfrm>
            <a:off x="78525" y="422525"/>
            <a:ext cx="404400" cy="357900"/>
          </a:xfrm>
          <a:prstGeom prst="flowChartMagneticTap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4" name="Google Shape;574;p31"/>
          <p:cNvSpPr txBox="1"/>
          <p:nvPr/>
        </p:nvSpPr>
        <p:spPr>
          <a:xfrm>
            <a:off x="78525" y="1082650"/>
            <a:ext cx="1833000" cy="78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First, the code checks if the DHT11 is sending data back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5" name="Google Shape;575;p31"/>
          <p:cNvSpPr txBox="1"/>
          <p:nvPr/>
        </p:nvSpPr>
        <p:spPr>
          <a:xfrm>
            <a:off x="2396600" y="1082650"/>
            <a:ext cx="1833000" cy="98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If the data is being sent, the code then goes through taking the LM393 Data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6" name="Google Shape;576;p31"/>
          <p:cNvSpPr txBox="1"/>
          <p:nvPr/>
        </p:nvSpPr>
        <p:spPr>
          <a:xfrm>
            <a:off x="4889350" y="1082638"/>
            <a:ext cx="1833000" cy="98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 between taking the data, the program is logging the temp &amp; humidity values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7" name="Google Shape;577;p31"/>
          <p:cNvSpPr txBox="1"/>
          <p:nvPr/>
        </p:nvSpPr>
        <p:spPr>
          <a:xfrm>
            <a:off x="7207425" y="1182700"/>
            <a:ext cx="1833000" cy="158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Since data is being logged 3600 times in 1 hour (every second), if a counter hits 3600, the code will take the average and log that into a daily average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8" name="Google Shape;578;p31"/>
          <p:cNvSpPr txBox="1"/>
          <p:nvPr/>
        </p:nvSpPr>
        <p:spPr>
          <a:xfrm>
            <a:off x="4913125" y="2313275"/>
            <a:ext cx="1833000" cy="58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After that, the counter resets :)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9" name="Google Shape;579;p31"/>
          <p:cNvSpPr txBox="1"/>
          <p:nvPr/>
        </p:nvSpPr>
        <p:spPr>
          <a:xfrm>
            <a:off x="2297450" y="2250225"/>
            <a:ext cx="2022000" cy="78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If a Light sensor is off, the display will show that (more in the demo)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0" name="Google Shape;580;p31"/>
          <p:cNvSpPr txBox="1"/>
          <p:nvPr/>
        </p:nvSpPr>
        <p:spPr>
          <a:xfrm>
            <a:off x="78525" y="2197275"/>
            <a:ext cx="1833000" cy="78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If a soil sensor is off, the display will show that too (in demo)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1" name="Google Shape;581;p31"/>
          <p:cNvSpPr txBox="1"/>
          <p:nvPr/>
        </p:nvSpPr>
        <p:spPr>
          <a:xfrm>
            <a:off x="169800" y="3311900"/>
            <a:ext cx="1134000" cy="4155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Interrupts!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2" name="Google Shape;582;p31"/>
          <p:cNvSpPr txBox="1"/>
          <p:nvPr/>
        </p:nvSpPr>
        <p:spPr>
          <a:xfrm>
            <a:off x="169800" y="4009675"/>
            <a:ext cx="1833000" cy="1185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If the </a:t>
            </a: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blue button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is pressed, the hourly and daily (within 24 hrs) values for the temp and humidity :)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3" name="Google Shape;583;p31"/>
          <p:cNvSpPr txBox="1"/>
          <p:nvPr/>
        </p:nvSpPr>
        <p:spPr>
          <a:xfrm>
            <a:off x="2073200" y="3212025"/>
            <a:ext cx="2022000" cy="1185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If the </a:t>
            </a: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red button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is pressed, the display will show what’s going on with the soil sensors (shown in demo)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4" name="Google Shape;584;p31"/>
          <p:cNvSpPr txBox="1"/>
          <p:nvPr/>
        </p:nvSpPr>
        <p:spPr>
          <a:xfrm>
            <a:off x="4319438" y="3217700"/>
            <a:ext cx="1134000" cy="4155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Displays: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5" name="Google Shape;585;p31"/>
          <p:cNvSpPr txBox="1"/>
          <p:nvPr/>
        </p:nvSpPr>
        <p:spPr>
          <a:xfrm>
            <a:off x="6997288" y="3217700"/>
            <a:ext cx="1981800" cy="15699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Main display format: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-Humidity level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-Temp Level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-Light Level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-Soil Moisture Level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6" name="Google Shape;586;p31"/>
          <p:cNvSpPr txBox="1"/>
          <p:nvPr/>
        </p:nvSpPr>
        <p:spPr>
          <a:xfrm>
            <a:off x="4864588" y="3727400"/>
            <a:ext cx="1882500" cy="13392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Blue Display: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-Hourly Humidity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-Hourly Temp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-Daily Humidity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-Daily Temp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7" name="Google Shape;587;p31"/>
          <p:cNvSpPr txBox="1"/>
          <p:nvPr/>
        </p:nvSpPr>
        <p:spPr>
          <a:xfrm>
            <a:off x="2203100" y="4497000"/>
            <a:ext cx="2461200" cy="6465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Red display</a:t>
            </a: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only displays moisture information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8" name="Google Shape;588;p31"/>
          <p:cNvSpPr/>
          <p:nvPr/>
        </p:nvSpPr>
        <p:spPr>
          <a:xfrm>
            <a:off x="4425513" y="1396300"/>
            <a:ext cx="267900" cy="35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9" name="Google Shape;589;p31"/>
          <p:cNvSpPr/>
          <p:nvPr/>
        </p:nvSpPr>
        <p:spPr>
          <a:xfrm>
            <a:off x="6830925" y="1443875"/>
            <a:ext cx="267900" cy="35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0" name="Google Shape;590;p31"/>
          <p:cNvSpPr/>
          <p:nvPr/>
        </p:nvSpPr>
        <p:spPr>
          <a:xfrm flipH="1">
            <a:off x="6795563" y="2373800"/>
            <a:ext cx="267900" cy="35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1" name="Google Shape;591;p31"/>
          <p:cNvSpPr/>
          <p:nvPr/>
        </p:nvSpPr>
        <p:spPr>
          <a:xfrm flipH="1">
            <a:off x="4425513" y="2392800"/>
            <a:ext cx="267900" cy="35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2" name="Google Shape;592;p31"/>
          <p:cNvSpPr/>
          <p:nvPr/>
        </p:nvSpPr>
        <p:spPr>
          <a:xfrm flipH="1">
            <a:off x="1923463" y="2357363"/>
            <a:ext cx="267900" cy="35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3" name="Google Shape;593;p31"/>
          <p:cNvSpPr/>
          <p:nvPr/>
        </p:nvSpPr>
        <p:spPr>
          <a:xfrm>
            <a:off x="2067638" y="1331675"/>
            <a:ext cx="267900" cy="35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2"/>
          <p:cNvSpPr txBox="1"/>
          <p:nvPr>
            <p:ph idx="4294967295" type="title"/>
          </p:nvPr>
        </p:nvSpPr>
        <p:spPr>
          <a:xfrm>
            <a:off x="1303800" y="1706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</a:t>
            </a:r>
            <a:endParaRPr/>
          </a:p>
        </p:txBody>
      </p:sp>
      <p:sp>
        <p:nvSpPr>
          <p:cNvPr id="599" name="Google Shape;599;p32"/>
          <p:cNvSpPr/>
          <p:nvPr/>
        </p:nvSpPr>
        <p:spPr>
          <a:xfrm>
            <a:off x="2407" y="302675"/>
            <a:ext cx="9139200" cy="597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							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32"/>
          <p:cNvSpPr txBox="1"/>
          <p:nvPr>
            <p:ph idx="4294967295" type="title"/>
          </p:nvPr>
        </p:nvSpPr>
        <p:spPr>
          <a:xfrm>
            <a:off x="482919" y="3026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601" name="Google Shape;601;p32"/>
          <p:cNvSpPr/>
          <p:nvPr/>
        </p:nvSpPr>
        <p:spPr>
          <a:xfrm>
            <a:off x="2399" y="3311888"/>
            <a:ext cx="9139200" cy="213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32"/>
          <p:cNvSpPr/>
          <p:nvPr/>
        </p:nvSpPr>
        <p:spPr>
          <a:xfrm>
            <a:off x="200849" y="515377"/>
            <a:ext cx="343224" cy="384912"/>
          </a:xfrm>
          <a:prstGeom prst="lightningBol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3" name="Google Shape;603;p32"/>
          <p:cNvSpPr txBox="1"/>
          <p:nvPr/>
        </p:nvSpPr>
        <p:spPr>
          <a:xfrm>
            <a:off x="7545900" y="515375"/>
            <a:ext cx="159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(There were many)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4" name="Google Shape;604;p32"/>
          <p:cNvSpPr txBox="1"/>
          <p:nvPr>
            <p:ph idx="4294967295" type="body"/>
          </p:nvPr>
        </p:nvSpPr>
        <p:spPr>
          <a:xfrm>
            <a:off x="122250" y="1127325"/>
            <a:ext cx="3353400" cy="188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500"/>
              <a:t>Frequent problems:</a:t>
            </a:r>
            <a:endParaRPr b="1" sz="1500"/>
          </a:p>
          <a:p>
            <a:pPr indent="-3111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Forever while loops (DHT11Read)</a:t>
            </a:r>
            <a:endParaRPr/>
          </a:p>
          <a:p>
            <a:pPr indent="-3111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Memory? Never heard of it</a:t>
            </a:r>
            <a:endParaRPr/>
          </a:p>
          <a:p>
            <a:pPr indent="-3111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Display in discord</a:t>
            </a:r>
            <a:endParaRPr/>
          </a:p>
          <a:p>
            <a:pPr indent="-3111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averages to find averages</a:t>
            </a:r>
            <a:endParaRPr/>
          </a:p>
          <a:p>
            <a:pPr indent="-3111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Problem-solving on the fly *</a:t>
            </a:r>
            <a:endParaRPr/>
          </a:p>
          <a:p>
            <a:pPr indent="-3111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PowerPoint Production</a:t>
            </a:r>
            <a:endParaRPr/>
          </a:p>
          <a:p>
            <a:pPr indent="-31115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Setting the Sensors</a:t>
            </a:r>
            <a:endParaRPr/>
          </a:p>
        </p:txBody>
      </p:sp>
      <p:pic>
        <p:nvPicPr>
          <p:cNvPr id="605" name="Google Shape;6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4250" y="3129325"/>
            <a:ext cx="2378874" cy="2064874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32"/>
          <p:cNvSpPr/>
          <p:nvPr/>
        </p:nvSpPr>
        <p:spPr>
          <a:xfrm>
            <a:off x="2400" y="355074"/>
            <a:ext cx="462888" cy="322056"/>
          </a:xfrm>
          <a:prstGeom prst="cloud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7" name="Google Shape;607;p32"/>
          <p:cNvSpPr txBox="1"/>
          <p:nvPr>
            <p:ph idx="4294967295" type="body"/>
          </p:nvPr>
        </p:nvSpPr>
        <p:spPr>
          <a:xfrm>
            <a:off x="122250" y="3463025"/>
            <a:ext cx="3353400" cy="6744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 were to label my </a:t>
            </a:r>
            <a:r>
              <a:rPr lang="en"/>
              <a:t>biggest problem, it would be construction of the PowerPoint</a:t>
            </a:r>
            <a:endParaRPr/>
          </a:p>
        </p:txBody>
      </p:sp>
      <p:sp>
        <p:nvSpPr>
          <p:cNvPr id="608" name="Google Shape;608;p32"/>
          <p:cNvSpPr txBox="1"/>
          <p:nvPr>
            <p:ph idx="4294967295" type="body"/>
          </p:nvPr>
        </p:nvSpPr>
        <p:spPr>
          <a:xfrm>
            <a:off x="4572000" y="939575"/>
            <a:ext cx="4461000" cy="7962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second largest problem is that when working the problem, I would end up nesting my code too much and it would become knotted when I try to </a:t>
            </a:r>
            <a:r>
              <a:rPr lang="en"/>
              <a:t>separate</a:t>
            </a:r>
            <a:r>
              <a:rPr lang="en"/>
              <a:t> out.</a:t>
            </a:r>
            <a:endParaRPr/>
          </a:p>
        </p:txBody>
      </p:sp>
      <p:sp>
        <p:nvSpPr>
          <p:cNvPr id="609" name="Google Shape;609;p32"/>
          <p:cNvSpPr txBox="1"/>
          <p:nvPr>
            <p:ph idx="4294967295" type="body"/>
          </p:nvPr>
        </p:nvSpPr>
        <p:spPr>
          <a:xfrm>
            <a:off x="6750300" y="2338775"/>
            <a:ext cx="1951200" cy="5976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doing the final wiring, I ran into the same problem.</a:t>
            </a:r>
            <a:endParaRPr/>
          </a:p>
        </p:txBody>
      </p:sp>
      <p:pic>
        <p:nvPicPr>
          <p:cNvPr id="610" name="Google Shape;6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4198" y="1823475"/>
            <a:ext cx="2208751" cy="3370726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32"/>
          <p:cNvSpPr txBox="1"/>
          <p:nvPr>
            <p:ph idx="4294967295" type="body"/>
          </p:nvPr>
        </p:nvSpPr>
        <p:spPr>
          <a:xfrm>
            <a:off x="1171050" y="4639375"/>
            <a:ext cx="2304600" cy="3849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was the first attempt.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3"/>
          <p:cNvSpPr txBox="1"/>
          <p:nvPr>
            <p:ph idx="4294967295" type="title"/>
          </p:nvPr>
        </p:nvSpPr>
        <p:spPr>
          <a:xfrm>
            <a:off x="1303800" y="1706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</a:t>
            </a:r>
            <a:endParaRPr/>
          </a:p>
        </p:txBody>
      </p:sp>
      <p:sp>
        <p:nvSpPr>
          <p:cNvPr id="617" name="Google Shape;617;p33"/>
          <p:cNvSpPr/>
          <p:nvPr/>
        </p:nvSpPr>
        <p:spPr>
          <a:xfrm>
            <a:off x="2407" y="302675"/>
            <a:ext cx="9139200" cy="597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							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33"/>
          <p:cNvSpPr txBox="1"/>
          <p:nvPr>
            <p:ph idx="4294967295" type="title"/>
          </p:nvPr>
        </p:nvSpPr>
        <p:spPr>
          <a:xfrm>
            <a:off x="482919" y="3026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619" name="Google Shape;619;p33"/>
          <p:cNvSpPr/>
          <p:nvPr/>
        </p:nvSpPr>
        <p:spPr>
          <a:xfrm>
            <a:off x="2399" y="3311888"/>
            <a:ext cx="9139200" cy="213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33"/>
          <p:cNvSpPr txBox="1"/>
          <p:nvPr/>
        </p:nvSpPr>
        <p:spPr>
          <a:xfrm>
            <a:off x="7062300" y="477875"/>
            <a:ext cx="207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(There were also many)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1" name="Google Shape;621;p33"/>
          <p:cNvSpPr txBox="1"/>
          <p:nvPr>
            <p:ph idx="4294967295" type="body"/>
          </p:nvPr>
        </p:nvSpPr>
        <p:spPr>
          <a:xfrm>
            <a:off x="113525" y="1057450"/>
            <a:ext cx="1833900" cy="3849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ct val="86666"/>
              <a:buNone/>
            </a:pPr>
            <a:r>
              <a:rPr b="1" lang="en" sz="1500"/>
              <a:t>Frequent Solutions:</a:t>
            </a:r>
            <a:endParaRPr/>
          </a:p>
        </p:txBody>
      </p:sp>
      <p:sp>
        <p:nvSpPr>
          <p:cNvPr id="622" name="Google Shape;622;p33"/>
          <p:cNvSpPr txBox="1"/>
          <p:nvPr>
            <p:ph idx="4294967295" type="body"/>
          </p:nvPr>
        </p:nvSpPr>
        <p:spPr>
          <a:xfrm>
            <a:off x="6427200" y="3964625"/>
            <a:ext cx="2581200" cy="12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ct val="86666"/>
              <a:buNone/>
            </a:pPr>
            <a:r>
              <a:rPr b="1" lang="en" sz="1500"/>
              <a:t>Checklist</a:t>
            </a:r>
            <a:r>
              <a:rPr b="1" lang="en" sz="1500"/>
              <a:t>:</a:t>
            </a:r>
            <a:endParaRPr b="1" sz="1500"/>
          </a:p>
          <a:p>
            <a:pPr indent="-286385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Forever while loops (DHT11Read)</a:t>
            </a:r>
            <a:endParaRPr/>
          </a:p>
          <a:p>
            <a:pPr indent="-286385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Memory? Never heard of it</a:t>
            </a:r>
            <a:endParaRPr/>
          </a:p>
          <a:p>
            <a:pPr indent="-286385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Display in discord</a:t>
            </a:r>
            <a:endParaRPr/>
          </a:p>
          <a:p>
            <a:pPr indent="-286385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Using averages to find averages</a:t>
            </a:r>
            <a:endParaRPr/>
          </a:p>
          <a:p>
            <a:pPr indent="-286385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Problem-solving on the fly</a:t>
            </a:r>
            <a:endParaRPr/>
          </a:p>
          <a:p>
            <a:pPr indent="-286385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PowerPoint Production</a:t>
            </a:r>
            <a:endParaRPr/>
          </a:p>
        </p:txBody>
      </p:sp>
      <p:sp>
        <p:nvSpPr>
          <p:cNvPr id="623" name="Google Shape;623;p33"/>
          <p:cNvSpPr/>
          <p:nvPr/>
        </p:nvSpPr>
        <p:spPr>
          <a:xfrm>
            <a:off x="20025" y="440449"/>
            <a:ext cx="462888" cy="32205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4" name="Google Shape;624;p33"/>
          <p:cNvSpPr txBox="1"/>
          <p:nvPr/>
        </p:nvSpPr>
        <p:spPr>
          <a:xfrm>
            <a:off x="56825" y="1613950"/>
            <a:ext cx="2965200" cy="3849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Forever while loops –&gt; Timeouts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5" name="Google Shape;625;p33"/>
          <p:cNvSpPr txBox="1"/>
          <p:nvPr/>
        </p:nvSpPr>
        <p:spPr>
          <a:xfrm>
            <a:off x="627850" y="2170450"/>
            <a:ext cx="1651500" cy="3849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Memory –&gt; Chunks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6" name="Google Shape;626;p33"/>
          <p:cNvSpPr txBox="1"/>
          <p:nvPr/>
        </p:nvSpPr>
        <p:spPr>
          <a:xfrm>
            <a:off x="97500" y="2671838"/>
            <a:ext cx="3109800" cy="5850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Sensors not displaying in unison? 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–&gt;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set the display to the slowest sensor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7" name="Google Shape;627;p33"/>
          <p:cNvSpPr txBox="1"/>
          <p:nvPr/>
        </p:nvSpPr>
        <p:spPr>
          <a:xfrm>
            <a:off x="113525" y="4034475"/>
            <a:ext cx="2851800" cy="7851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Taking too long to make the presentation? 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–&gt;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stop adding new things to the project :D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8" name="Google Shape;628;p33"/>
          <p:cNvSpPr txBox="1"/>
          <p:nvPr/>
        </p:nvSpPr>
        <p:spPr>
          <a:xfrm>
            <a:off x="169800" y="3453213"/>
            <a:ext cx="1869000" cy="3849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Don’t “knot” the code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29" name="Google Shape;629;p33"/>
          <p:cNvPicPr preferRelativeResize="0"/>
          <p:nvPr/>
        </p:nvPicPr>
        <p:blipFill rotWithShape="1">
          <a:blip r:embed="rId3">
            <a:alphaModFix/>
          </a:blip>
          <a:srcRect b="19523" l="0" r="0" t="0"/>
          <a:stretch/>
        </p:blipFill>
        <p:spPr>
          <a:xfrm>
            <a:off x="6238850" y="1080778"/>
            <a:ext cx="2484361" cy="2665846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3"/>
          <p:cNvSpPr txBox="1"/>
          <p:nvPr>
            <p:ph idx="4294967295" type="body"/>
          </p:nvPr>
        </p:nvSpPr>
        <p:spPr>
          <a:xfrm>
            <a:off x="4155350" y="1442350"/>
            <a:ext cx="1833900" cy="9345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ct val="86666"/>
              <a:buNone/>
            </a:pPr>
            <a:r>
              <a:rPr b="1" lang="en" sz="1500"/>
              <a:t>(Not </a:t>
            </a:r>
            <a:r>
              <a:rPr b="1" lang="en" sz="1500"/>
              <a:t>plugging everything into one small breadboard)</a:t>
            </a:r>
            <a:endParaRPr/>
          </a:p>
        </p:txBody>
      </p:sp>
      <p:pic>
        <p:nvPicPr>
          <p:cNvPr id="631" name="Google Shape;63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337" y="2571750"/>
            <a:ext cx="2425475" cy="24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